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a" ContentType="audio/x-ms-wma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88" r:id="rId2"/>
    <p:sldId id="289" r:id="rId3"/>
    <p:sldId id="312" r:id="rId4"/>
    <p:sldId id="259" r:id="rId5"/>
    <p:sldId id="293" r:id="rId6"/>
    <p:sldId id="256" r:id="rId7"/>
    <p:sldId id="260" r:id="rId8"/>
    <p:sldId id="261" r:id="rId9"/>
    <p:sldId id="296" r:id="rId10"/>
    <p:sldId id="262" r:id="rId11"/>
    <p:sldId id="297" r:id="rId12"/>
    <p:sldId id="263" r:id="rId13"/>
    <p:sldId id="264" r:id="rId14"/>
    <p:sldId id="300" r:id="rId15"/>
    <p:sldId id="265" r:id="rId16"/>
    <p:sldId id="266" r:id="rId17"/>
    <p:sldId id="267" r:id="rId18"/>
    <p:sldId id="268" r:id="rId19"/>
    <p:sldId id="290" r:id="rId20"/>
    <p:sldId id="298" r:id="rId21"/>
    <p:sldId id="301" r:id="rId22"/>
    <p:sldId id="269" r:id="rId23"/>
    <p:sldId id="292" r:id="rId24"/>
    <p:sldId id="302" r:id="rId25"/>
    <p:sldId id="304" r:id="rId26"/>
    <p:sldId id="306" r:id="rId27"/>
    <p:sldId id="271" r:id="rId28"/>
    <p:sldId id="270" r:id="rId29"/>
    <p:sldId id="291" r:id="rId30"/>
    <p:sldId id="272" r:id="rId31"/>
    <p:sldId id="273" r:id="rId32"/>
    <p:sldId id="315" r:id="rId33"/>
    <p:sldId id="283" r:id="rId34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  <a:srgbClr val="006600"/>
    <a:srgbClr val="FFFFCC"/>
    <a:srgbClr val="3FE15E"/>
    <a:srgbClr val="FF99FF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766" autoAdjust="0"/>
    <p:restoredTop sz="94660"/>
  </p:normalViewPr>
  <p:slideViewPr>
    <p:cSldViewPr snapToGrid="0">
      <p:cViewPr varScale="1">
        <p:scale>
          <a:sx n="79" d="100"/>
          <a:sy n="79" d="100"/>
        </p:scale>
        <p:origin x="120" y="2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0D59A-617D-49B2-BD14-F5EC9CFAD964}" type="datetimeFigureOut">
              <a:rPr lang="pt-BR" smtClean="0"/>
              <a:t>28/02/2020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AAE90-9404-4436-AC07-1B8DFB312C38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31455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0D59A-617D-49B2-BD14-F5EC9CFAD964}" type="datetimeFigureOut">
              <a:rPr lang="pt-BR" smtClean="0"/>
              <a:t>28/02/2020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AAE90-9404-4436-AC07-1B8DFB312C38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00281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0D59A-617D-49B2-BD14-F5EC9CFAD964}" type="datetimeFigureOut">
              <a:rPr lang="pt-BR" smtClean="0"/>
              <a:t>28/02/2020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AAE90-9404-4436-AC07-1B8DFB312C38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61708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0D59A-617D-49B2-BD14-F5EC9CFAD964}" type="datetimeFigureOut">
              <a:rPr lang="pt-BR" smtClean="0"/>
              <a:t>28/02/2020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AAE90-9404-4436-AC07-1B8DFB312C38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807870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0D59A-617D-49B2-BD14-F5EC9CFAD964}" type="datetimeFigureOut">
              <a:rPr lang="pt-BR" smtClean="0"/>
              <a:t>28/02/2020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AAE90-9404-4436-AC07-1B8DFB312C38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008655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0D59A-617D-49B2-BD14-F5EC9CFAD964}" type="datetimeFigureOut">
              <a:rPr lang="pt-BR" smtClean="0"/>
              <a:t>28/02/2020</a:t>
            </a:fld>
            <a:endParaRPr lang="pt-B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AAE90-9404-4436-AC07-1B8DFB312C38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913379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0D59A-617D-49B2-BD14-F5EC9CFAD964}" type="datetimeFigureOut">
              <a:rPr lang="pt-BR" smtClean="0"/>
              <a:t>28/02/2020</a:t>
            </a:fld>
            <a:endParaRPr lang="pt-B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AAE90-9404-4436-AC07-1B8DFB312C38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82972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0D59A-617D-49B2-BD14-F5EC9CFAD964}" type="datetimeFigureOut">
              <a:rPr lang="pt-BR" smtClean="0"/>
              <a:t>28/02/2020</a:t>
            </a:fld>
            <a:endParaRPr lang="pt-B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AAE90-9404-4436-AC07-1B8DFB312C38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34683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0D59A-617D-49B2-BD14-F5EC9CFAD964}" type="datetimeFigureOut">
              <a:rPr lang="pt-BR" smtClean="0"/>
              <a:t>28/02/2020</a:t>
            </a:fld>
            <a:endParaRPr lang="pt-B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AAE90-9404-4436-AC07-1B8DFB312C38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99701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0D59A-617D-49B2-BD14-F5EC9CFAD964}" type="datetimeFigureOut">
              <a:rPr lang="pt-BR" smtClean="0"/>
              <a:t>28/02/2020</a:t>
            </a:fld>
            <a:endParaRPr lang="pt-B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AAE90-9404-4436-AC07-1B8DFB312C38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646045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dirty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0D59A-617D-49B2-BD14-F5EC9CFAD964}" type="datetimeFigureOut">
              <a:rPr lang="pt-BR" smtClean="0"/>
              <a:t>28/02/2020</a:t>
            </a:fld>
            <a:endParaRPr lang="pt-B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AAE90-9404-4436-AC07-1B8DFB312C38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08633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30D59A-617D-49B2-BD14-F5EC9CFAD964}" type="datetimeFigureOut">
              <a:rPr lang="pt-BR" smtClean="0"/>
              <a:t>28/02/2020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7AAE90-9404-4436-AC07-1B8DFB312C38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70082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wma"/><Relationship Id="rId7" Type="http://schemas.openxmlformats.org/officeDocument/2006/relationships/image" Target="../media/image3.png"/><Relationship Id="rId2" Type="http://schemas.microsoft.com/office/2007/relationships/media" Target="../media/media1.wma"/><Relationship Id="rId1" Type="http://schemas.openxmlformats.org/officeDocument/2006/relationships/tags" Target="../tags/tag1.xml"/><Relationship Id="rId6" Type="http://schemas.openxmlformats.org/officeDocument/2006/relationships/image" Target="../media/image2.jpeg"/><Relationship Id="rId5" Type="http://schemas.openxmlformats.org/officeDocument/2006/relationships/image" Target="../media/image1.jpeg"/><Relationship Id="rId4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Relationship Id="rId6" Type="http://schemas.openxmlformats.org/officeDocument/2006/relationships/image" Target="../media/image2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Relationship Id="rId4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Relationship Id="rId4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Relationship Id="rId4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Relationship Id="rId4" Type="http://schemas.openxmlformats.org/officeDocument/2006/relationships/image" Target="../media/image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9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1.xml"/><Relationship Id="rId4" Type="http://schemas.openxmlformats.org/officeDocument/2006/relationships/image" Target="../media/image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2.xml"/><Relationship Id="rId4" Type="http://schemas.openxmlformats.org/officeDocument/2006/relationships/image" Target="../media/image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3.xml"/><Relationship Id="rId4" Type="http://schemas.openxmlformats.org/officeDocument/2006/relationships/image" Target="../media/image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4.xml"/><Relationship Id="rId5" Type="http://schemas.openxmlformats.org/officeDocument/2006/relationships/image" Target="../media/image2.jpeg"/><Relationship Id="rId4" Type="http://schemas.openxmlformats.org/officeDocument/2006/relationships/image" Target="../media/image2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7.xml"/><Relationship Id="rId4" Type="http://schemas.openxmlformats.org/officeDocument/2006/relationships/image" Target="../media/image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8.xml"/><Relationship Id="rId4" Type="http://schemas.openxmlformats.org/officeDocument/2006/relationships/image" Target="../media/image2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9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0.xml"/><Relationship Id="rId4" Type="http://schemas.openxmlformats.org/officeDocument/2006/relationships/image" Target="../media/image2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1.xml"/><Relationship Id="rId4" Type="http://schemas.openxmlformats.org/officeDocument/2006/relationships/image" Target="../media/image2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3.xml"/><Relationship Id="rId5" Type="http://schemas.openxmlformats.org/officeDocument/2006/relationships/hyperlink" Target="mailto:araujofrancaente@gmail.com" TargetMode="Externa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5" Type="http://schemas.openxmlformats.org/officeDocument/2006/relationships/image" Target="../media/image2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Resultado de imagem para reencarnação ideias iniciai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7" y="23446"/>
            <a:ext cx="12184103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5451232" y="1007038"/>
            <a:ext cx="5263662" cy="584775"/>
          </a:xfrm>
          <a:prstGeom prst="rect">
            <a:avLst/>
          </a:prstGeom>
          <a:noFill/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3200" i="1" dirty="0">
                <a:latin typeface="Arial Black" pitchFamily="34" charset="0"/>
              </a:rPr>
              <a:t>Estudando sempre: 03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6858000" y="6079592"/>
            <a:ext cx="51692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REENCARNAÇÃO.</a:t>
            </a:r>
          </a:p>
        </p:txBody>
      </p:sp>
      <p:pic>
        <p:nvPicPr>
          <p:cNvPr id="7" name="Picture 4" descr="http://www.ceos.org.br/ceos/wp-content/themes/church_20/images/logo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12192000" cy="1002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10 Tema de em algum lugar no passado.wma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42312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2713"/>
    </mc:Choice>
    <mc:Fallback xmlns="">
      <p:transition advTm="1271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9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Alexandre aproxima-se e dá um passe no pequeno Joãozinho paradesperta-lhe o interesse sobre a conversa dos pais, para que,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55523"/>
            <a:ext cx="12191999" cy="6102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-1" y="5229108"/>
            <a:ext cx="12191999" cy="1569660"/>
          </a:xfrm>
          <a:prstGeom prst="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Alexandre aproxima-se e dá um passe no pequeno Joãozinho para despertar-lhe o interesse sobre a conversa dos pais, para que, com suas perguntas pueris, consiga desfazer o mal-estar, melhorar a atitude de Adelino e o clima de relacionamento do casal.</a:t>
            </a:r>
          </a:p>
        </p:txBody>
      </p:sp>
      <p:pic>
        <p:nvPicPr>
          <p:cNvPr id="4" name="Picture 4" descr="http://www.ceos.org.br/ceos/wp-content/themes/church_20/images/log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12192000" cy="750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85804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5948">
        <p:cut/>
      </p:transition>
    </mc:Choice>
    <mc:Fallback xmlns="">
      <p:transition advTm="25948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-3216" y="1539566"/>
            <a:ext cx="9147677" cy="267765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600" b="1" dirty="0">
                <a:solidFill>
                  <a:srgbClr val="FF0000"/>
                </a:solidFill>
                <a:latin typeface="Arial Black" pitchFamily="34" charset="0"/>
              </a:rPr>
              <a:t>Criança: </a:t>
            </a:r>
            <a:r>
              <a:rPr lang="pt-BR" sz="2600" b="1" i="1" dirty="0">
                <a:solidFill>
                  <a:srgbClr val="00B050"/>
                </a:solidFill>
                <a:latin typeface="Arial Black" pitchFamily="34" charset="0"/>
              </a:rPr>
              <a:t>“Papai, porque você não vem rezar, de noite, comigo?”</a:t>
            </a:r>
          </a:p>
          <a:p>
            <a:pPr>
              <a:lnSpc>
                <a:spcPct val="150000"/>
              </a:lnSpc>
            </a:pPr>
            <a:endParaRPr lang="pt-BR" sz="800" b="1" i="1" dirty="0">
              <a:solidFill>
                <a:srgbClr val="00B050"/>
              </a:solidFill>
              <a:latin typeface="Arial Black" pitchFamily="34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600" b="1" i="1" dirty="0">
                <a:solidFill>
                  <a:srgbClr val="00B050"/>
                </a:solidFill>
                <a:latin typeface="Arial Black" pitchFamily="34" charset="0"/>
              </a:rPr>
              <a:t>“Mamãe ensina-me todas as noites a rezar por você. Quer ver?”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3213" y="4217222"/>
            <a:ext cx="12188787" cy="267765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800" b="1" dirty="0">
                <a:solidFill>
                  <a:srgbClr val="C00000"/>
                </a:solidFill>
                <a:latin typeface="Arial Black" pitchFamily="34" charset="0"/>
              </a:rPr>
              <a:t>Adelino, que se apresentara tão impenetrável e rude a princípio, mostrou os olhos rasos d’água, sensibilizado nas fibras mais íntimas, e, fixou ternamente o filho e murmurou:</a:t>
            </a:r>
            <a:r>
              <a:rPr lang="pt-BR" sz="2800" b="1" i="1" dirty="0">
                <a:solidFill>
                  <a:srgbClr val="C00000"/>
                </a:solidFill>
                <a:latin typeface="Arial Black" pitchFamily="34" charset="0"/>
              </a:rPr>
              <a:t> “Hoje, Joãozinho, rezarei também.”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3213" y="773015"/>
            <a:ext cx="91412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rgbClr val="C00000"/>
                </a:solidFill>
                <a:latin typeface="Arial Black" pitchFamily="34" charset="0"/>
              </a:rPr>
              <a:t>Na vida familiar...</a:t>
            </a:r>
          </a:p>
        </p:txBody>
      </p:sp>
      <p:pic>
        <p:nvPicPr>
          <p:cNvPr id="1026" name="Picture 2" descr="Resultado de imagem para foto de uma cas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462" y="772051"/>
            <a:ext cx="3047538" cy="3445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www.ceos.org.br/ceos/wp-content/themes/church_20/images/log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12192000" cy="750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65052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40986">
        <p14:vortex dir="r"/>
      </p:transition>
    </mc:Choice>
    <mc:Fallback xmlns="">
      <p:transition spd="slow" advTm="4098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Profundamente, comovido com a atitude interessada do filho e o diálogoamoroso da esposa, Adelino despede-se com uma delica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6178"/>
            <a:ext cx="12192000" cy="6091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0" y="5059972"/>
            <a:ext cx="12192000" cy="1815882"/>
          </a:xfrm>
          <a:prstGeom prst="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  <a:latin typeface="Arial Black" pitchFamily="34" charset="0"/>
              </a:rPr>
              <a:t>Profundamente comovido com a atitude interessada do filho e o diálogo amoroso da esposa, Adelino despede-se com uma delicadeza não habitual e promete voltar mais cedo, à noite, para orarem juntos ao deitar.</a:t>
            </a:r>
          </a:p>
        </p:txBody>
      </p:sp>
      <p:pic>
        <p:nvPicPr>
          <p:cNvPr id="4" name="Picture 4" descr="http://www.ceos.org.br/ceos/wp-content/themes/church_20/images/log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12192000" cy="750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97235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Tm="25838">
        <p14:glitter pattern="hexagon"/>
      </p:transition>
    </mc:Choice>
    <mc:Fallback xmlns="">
      <p:transition spd="slow" advTm="2583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Antes de dormir, conforme prometido, o casal segue, com grandeatenção, a oração dominical proferida, com emotividade infan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55522"/>
            <a:ext cx="12192000" cy="6102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0" y="5042118"/>
            <a:ext cx="12192000" cy="1815882"/>
          </a:xfrm>
          <a:prstGeom prst="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chemeClr val="bg1"/>
                </a:solidFill>
                <a:latin typeface="Arial Black" pitchFamily="34" charset="0"/>
              </a:rPr>
              <a:t>Antes de dormir, conforme prometido, o casal segue com grande atenção a oração dominical proferida pelo pequenino João, com emotividade infantil. O clima de </a:t>
            </a:r>
            <a:r>
              <a:rPr lang="pt-BR" sz="28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preparação para aproximação</a:t>
            </a:r>
            <a:r>
              <a:rPr lang="pt-BR" sz="2800" b="1" dirty="0">
                <a:solidFill>
                  <a:srgbClr val="FFFF00"/>
                </a:solidFill>
                <a:latin typeface="Arial Black" pitchFamily="34" charset="0"/>
              </a:rPr>
              <a:t> </a:t>
            </a:r>
            <a:r>
              <a:rPr lang="pt-BR" sz="2800" b="1" dirty="0">
                <a:solidFill>
                  <a:schemeClr val="bg1"/>
                </a:solidFill>
                <a:latin typeface="Arial Black" pitchFamily="34" charset="0"/>
              </a:rPr>
              <a:t>de Segismundo com Adelino melhora.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7617912" y="4672786"/>
            <a:ext cx="1983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  <a:latin typeface="Arial Black" pitchFamily="34" charset="0"/>
              </a:rPr>
              <a:t>Segismundo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10011507" y="3012502"/>
            <a:ext cx="20653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C00000"/>
                </a:solidFill>
                <a:latin typeface="Arial Black" pitchFamily="34" charset="0"/>
              </a:rPr>
              <a:t>Avó de Raquel</a:t>
            </a:r>
          </a:p>
        </p:txBody>
      </p:sp>
      <p:pic>
        <p:nvPicPr>
          <p:cNvPr id="6" name="Picture 4" descr="http://www.ceos.org.br/ceos/wp-content/themes/church_20/images/log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12192000" cy="750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27063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26328">
        <p14:ripple/>
      </p:transition>
    </mc:Choice>
    <mc:Fallback xmlns="">
      <p:transition spd="slow" advTm="2632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-1" y="755522"/>
            <a:ext cx="12170219" cy="267765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rgbClr val="C00000"/>
                </a:solidFill>
                <a:latin typeface="Comic Sans MS" panose="030F0702030302020204" pitchFamily="66" charset="0"/>
              </a:rPr>
              <a:t>Alexandre pediu proteção divina para o casal, em voz alta, sendo acompanhado por todos os espíritos ali presentes. As vibrações  dos pensamentos dos espíritos congregaram-se, em rogativa, como parcelas de luminosas substâncias a se reunirem num todo, derramando sobre o leito conjugal, quais correntes sutis de forças magnéticas revigorantes e regeneradoras.</a:t>
            </a:r>
          </a:p>
        </p:txBody>
      </p:sp>
      <p:pic>
        <p:nvPicPr>
          <p:cNvPr id="2050" name="Picture 2" descr="Resultado de imagem para foto de um desenho de um casal na cam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8184" y="3582080"/>
            <a:ext cx="3583904" cy="3135918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Resultado de imagem para foto de mãos de luz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58" y="3563815"/>
            <a:ext cx="4027602" cy="3017345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Resultado de imagem para foto de mãos de luz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8833823" y="3381602"/>
            <a:ext cx="3306603" cy="3366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www.ceos.org.br/ceos/wp-content/themes/church_20/images/logo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12192000" cy="750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04796116"/>
      </p:ext>
    </p:extLst>
  </p:cSld>
  <p:clrMapOvr>
    <a:masterClrMapping/>
  </p:clrMapOvr>
  <p:transition spd="slow" advTm="3615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dormecidos, Raquel e Adelino abandonam seus corpos físicos. Raquelvai ao encontro de sua avó materna, enquanto Adelino va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55522"/>
            <a:ext cx="12192000" cy="6102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-1" y="5060989"/>
            <a:ext cx="12191999" cy="1815882"/>
          </a:xfrm>
          <a:prstGeom prst="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chemeClr val="bg1"/>
                </a:solidFill>
                <a:latin typeface="Arial Black" pitchFamily="34" charset="0"/>
              </a:rPr>
              <a:t>Adormecidos, Raquel e Adelino abandonam seus corpos físicos. Raquel vai ao encontro de sua avó materna, visível somente para ela. Adelino vagueava no quarto angustiado e espantadiço.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237994" y="1222734"/>
            <a:ext cx="33140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  <a:latin typeface="Arial Black" pitchFamily="34" charset="0"/>
              </a:rPr>
              <a:t>NO PLANO TERRENO</a:t>
            </a:r>
          </a:p>
        </p:txBody>
      </p:sp>
      <p:pic>
        <p:nvPicPr>
          <p:cNvPr id="5" name="Picture 4" descr="http://www.ceos.org.br/ceos/wp-content/themes/church_20/images/log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12192000" cy="750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18566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6483">
        <p:blinds dir="vert"/>
      </p:transition>
    </mc:Choice>
    <mc:Fallback xmlns="">
      <p:transition spd="slow" advTm="26483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Adelino apavora-se ao ver Segismundo. Alexandre interfere lançandoraios magnéticos tranqüilizadores sobre ele e, em seguid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55522"/>
            <a:ext cx="12192000" cy="6138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-1" y="4577294"/>
            <a:ext cx="12191999" cy="2246769"/>
          </a:xfrm>
          <a:prstGeom prst="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  <a:latin typeface="Arial Black" pitchFamily="34" charset="0"/>
              </a:rPr>
              <a:t>Adelino só consegue ver Segismundo e apavora-se. Alexandre interfere </a:t>
            </a:r>
            <a:r>
              <a:rPr lang="pt-BR" sz="28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lançando raios magnéticos tranquilizadores</a:t>
            </a:r>
            <a:r>
              <a:rPr lang="pt-BR" sz="2800" b="1" dirty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pt-BR" sz="2800" b="1" dirty="0">
                <a:solidFill>
                  <a:schemeClr val="bg1"/>
                </a:solidFill>
                <a:latin typeface="Arial Black" pitchFamily="34" charset="0"/>
              </a:rPr>
              <a:t>sobre ele e, em seguida, convence Adelino de que Segismundo não lhe deseja mais nenhum mal e que está em busca de seu perdão e acolhimento paternal. 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307853" y="938088"/>
            <a:ext cx="29561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chemeClr val="bg1"/>
                </a:solidFill>
                <a:latin typeface="Arial Black" pitchFamily="34" charset="0"/>
              </a:rPr>
              <a:t>PLANO ESPIRITUAL</a:t>
            </a:r>
          </a:p>
        </p:txBody>
      </p:sp>
      <p:pic>
        <p:nvPicPr>
          <p:cNvPr id="5" name="Picture 4" descr="http://www.ceos.org.br/ceos/wp-content/themes/church_20/images/log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12192000" cy="750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20454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0628">
        <p:checker/>
      </p:transition>
    </mc:Choice>
    <mc:Fallback xmlns="">
      <p:transition spd="slow" advTm="30628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omovido com as explicações de Alexandre, Adelino aceita o pedido deperdão de Segismundo, seu algoz em vida pretérita, dis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755522"/>
            <a:ext cx="12191999" cy="6109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-164123" y="4690463"/>
            <a:ext cx="12543692" cy="2246769"/>
          </a:xfrm>
          <a:prstGeom prst="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  <a:latin typeface="Arial Black" pitchFamily="34" charset="0"/>
              </a:rPr>
              <a:t>Comovido com as explicações de Alexandre, Adelino aceita o pedido de perdão de Segismundo, seu algoz em vida passada. Dissipa, nesse momento, as pesadas nuvens de ódio que manchava seu perispírito e escondia sua condição de espírito elevado e nobre.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237514" y="857486"/>
            <a:ext cx="29561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chemeClr val="bg1"/>
                </a:solidFill>
                <a:latin typeface="Arial Black" pitchFamily="34" charset="0"/>
              </a:rPr>
              <a:t>PLANO ESPIRITUAL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6096001" y="3993875"/>
            <a:ext cx="18891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FF0000"/>
                </a:solidFill>
                <a:latin typeface="Arial Black" pitchFamily="34" charset="0"/>
              </a:rPr>
              <a:t>Segismundo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4701278" y="888264"/>
            <a:ext cx="12657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chemeClr val="bg1"/>
                </a:solidFill>
                <a:latin typeface="Arial Black" pitchFamily="34" charset="0"/>
              </a:rPr>
              <a:t>Adelino</a:t>
            </a:r>
          </a:p>
        </p:txBody>
      </p:sp>
      <p:pic>
        <p:nvPicPr>
          <p:cNvPr id="7" name="Picture 4" descr="http://www.ceos.org.br/ceos/wp-content/themes/church_20/images/log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12192000" cy="750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28546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1006">
        <p:dissolve/>
      </p:transition>
    </mc:Choice>
    <mc:Fallback xmlns="">
      <p:transition spd="slow" advTm="31006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Satisfeitos com o trabalho da noite, Herculano e Alexandre (frente) eAndré Luiz e Segismundo (atrás) deixam a casa de Adel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2635"/>
            <a:ext cx="12192000" cy="6065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16042" y="4960380"/>
            <a:ext cx="12175957" cy="1815882"/>
          </a:xfrm>
          <a:prstGeom prst="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chemeClr val="bg1"/>
                </a:solidFill>
                <a:latin typeface="Arial Black" pitchFamily="34" charset="0"/>
              </a:rPr>
              <a:t>Satisfeitos com o trabalho da noite, Alexandre e Herculano, Segismundo e André Luiz deixam a casa de Adelino e Raquel para retornarem na semana seguinte, a fim de iniciar o serviço da reencarnação.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733618" y="1177244"/>
            <a:ext cx="20330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schemeClr val="bg1"/>
                </a:solidFill>
                <a:latin typeface="Arial Black" pitchFamily="34" charset="0"/>
              </a:rPr>
              <a:t>Alexandre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4372708" y="871573"/>
            <a:ext cx="1562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schemeClr val="bg1"/>
                </a:solidFill>
                <a:latin typeface="Arial Black" pitchFamily="34" charset="0"/>
              </a:rPr>
              <a:t>Herculano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10105293" y="1134417"/>
            <a:ext cx="1725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schemeClr val="bg1"/>
                </a:solidFill>
                <a:latin typeface="Arial Black" pitchFamily="34" charset="0"/>
              </a:rPr>
              <a:t>André Luiz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7092462" y="918465"/>
            <a:ext cx="20280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  <a:latin typeface="Arial Black" pitchFamily="34" charset="0"/>
              </a:rPr>
              <a:t>Segismundo</a:t>
            </a:r>
          </a:p>
        </p:txBody>
      </p:sp>
      <p:pic>
        <p:nvPicPr>
          <p:cNvPr id="8" name="Picture 4" descr="http://www.ceos.org.br/ceos/wp-content/themes/church_20/images/log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12192000" cy="750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43279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26026">
        <p14:flash/>
      </p:transition>
    </mc:Choice>
    <mc:Fallback xmlns="">
      <p:transition spd="slow" advTm="2602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slide_1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771528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0" y="755522"/>
            <a:ext cx="8693064" cy="1323439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3200" dirty="0">
                <a:solidFill>
                  <a:srgbClr val="C00000"/>
                </a:solidFill>
                <a:latin typeface="Arial Black" pitchFamily="34" charset="0"/>
              </a:rPr>
              <a:t>INSTITUTO  DE PLANEJAMENTO </a:t>
            </a:r>
          </a:p>
          <a:p>
            <a:pPr algn="ctr"/>
            <a:endParaRPr lang="pt-BR" sz="1600" dirty="0">
              <a:solidFill>
                <a:srgbClr val="C00000"/>
              </a:solidFill>
              <a:latin typeface="Arial Black" pitchFamily="34" charset="0"/>
            </a:endParaRPr>
          </a:p>
          <a:p>
            <a:pPr algn="ctr"/>
            <a:r>
              <a:rPr lang="pt-BR" sz="3200" dirty="0">
                <a:solidFill>
                  <a:srgbClr val="C00000"/>
                </a:solidFill>
                <a:latin typeface="Arial Black" pitchFamily="34" charset="0"/>
              </a:rPr>
              <a:t>DAS REENCARNAÇÕES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0" y="6858000"/>
            <a:ext cx="12192000" cy="83298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pic>
        <p:nvPicPr>
          <p:cNvPr id="6" name="Picture 4" descr="http://www.ceos.org.br/ceos/wp-content/themes/church_20/images/log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12192000" cy="750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37901429"/>
      </p:ext>
    </p:extLst>
  </p:cSld>
  <p:clrMapOvr>
    <a:masterClrMapping/>
  </p:clrMapOvr>
  <p:transition spd="slow" advTm="11476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89034"/>
            <a:ext cx="4747846" cy="4155523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3" name="Título 1"/>
          <p:cNvSpPr txBox="1">
            <a:spLocks/>
          </p:cNvSpPr>
          <p:nvPr/>
        </p:nvSpPr>
        <p:spPr>
          <a:xfrm>
            <a:off x="0" y="1007038"/>
            <a:ext cx="12192000" cy="1056223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600" b="1" cap="all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 que é Reencarnação?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4911969" y="2087841"/>
            <a:ext cx="728003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pt-BR" sz="3200" b="1" dirty="0">
                <a:solidFill>
                  <a:srgbClr val="C00000"/>
                </a:solidFill>
                <a:latin typeface="Arial Black" pitchFamily="34" charset="0"/>
              </a:rPr>
              <a:t>É a volta do Espírito à vivência na matéria.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pt-PT" sz="3200" b="1" dirty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É o retorno a um novo corpo, através de um novo nascimento (via fecundação biológica) da personalidade individualizada do ser humano. (personalidade entendida como o eu ou ego)</a:t>
            </a:r>
            <a:endParaRPr lang="pt-BR" sz="3200" b="1" dirty="0">
              <a:solidFill>
                <a:schemeClr val="accent2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6" name="Picture 4" descr="http://www.ceos.org.br/ceos/wp-content/themes/church_20/images/log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12192000" cy="1002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80666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7263">
        <p:dissolve/>
      </p:transition>
    </mc:Choice>
    <mc:Fallback xmlns="">
      <p:transition spd="slow" advTm="37263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" y="21972"/>
            <a:ext cx="12191999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rgbClr val="C00000"/>
                </a:solidFill>
                <a:latin typeface="Arial Black" pitchFamily="34" charset="0"/>
              </a:rPr>
              <a:t>A posição do sexo na vida universal...   </a:t>
            </a:r>
            <a:r>
              <a:rPr lang="pt-BR" sz="1600" u="sng" dirty="0">
                <a:latin typeface="Arial Black" pitchFamily="34" charset="0"/>
              </a:rPr>
              <a:t>Alexandre (instrutor espiritual).</a:t>
            </a:r>
            <a:r>
              <a:rPr lang="pt-BR" sz="1600" u="sng" dirty="0">
                <a:solidFill>
                  <a:srgbClr val="C00000"/>
                </a:solidFill>
                <a:latin typeface="Arial Black" pitchFamily="34" charset="0"/>
              </a:rPr>
              <a:t> </a:t>
            </a:r>
          </a:p>
        </p:txBody>
      </p:sp>
      <p:sp>
        <p:nvSpPr>
          <p:cNvPr id="2" name="Retângulo 1"/>
          <p:cNvSpPr/>
          <p:nvPr/>
        </p:nvSpPr>
        <p:spPr>
          <a:xfrm>
            <a:off x="2" y="551159"/>
            <a:ext cx="12192000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ts val="3000"/>
              </a:lnSpc>
              <a:buFont typeface="Wingdings" panose="05000000000000000000" pitchFamily="2" charset="2"/>
              <a:buChar char="q"/>
            </a:pPr>
            <a:r>
              <a:rPr lang="pt-BR" sz="2400" dirty="0">
                <a:solidFill>
                  <a:srgbClr val="C00000"/>
                </a:solidFill>
                <a:latin typeface="Arial Black" pitchFamily="34" charset="0"/>
              </a:rPr>
              <a:t>É necessário deslocar a concepção do sexo, abstendo-nos de situá-la tão somente em determinados </a:t>
            </a:r>
            <a:r>
              <a:rPr lang="pt-BR" sz="2400" dirty="0">
                <a:solidFill>
                  <a:srgbClr val="002060"/>
                </a:solidFill>
                <a:latin typeface="Arial Black" pitchFamily="34" charset="0"/>
              </a:rPr>
              <a:t>órgãos do corpo transitório  </a:t>
            </a:r>
            <a:r>
              <a:rPr lang="pt-BR" sz="2400" dirty="0">
                <a:solidFill>
                  <a:srgbClr val="C00000"/>
                </a:solidFill>
                <a:latin typeface="Arial Black" pitchFamily="34" charset="0"/>
              </a:rPr>
              <a:t>das criaturas.</a:t>
            </a:r>
          </a:p>
        </p:txBody>
      </p:sp>
      <p:sp>
        <p:nvSpPr>
          <p:cNvPr id="7" name="Retângulo 6"/>
          <p:cNvSpPr/>
          <p:nvPr/>
        </p:nvSpPr>
        <p:spPr>
          <a:xfrm>
            <a:off x="3" y="1657137"/>
            <a:ext cx="12191999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ts val="3000"/>
              </a:lnSpc>
              <a:buFont typeface="Wingdings" panose="05000000000000000000" pitchFamily="2" charset="2"/>
              <a:buChar char="q"/>
            </a:pPr>
            <a:r>
              <a:rPr lang="pt-BR" sz="2400" dirty="0">
                <a:solidFill>
                  <a:srgbClr val="C00000"/>
                </a:solidFill>
                <a:latin typeface="Arial Black" pitchFamily="34" charset="0"/>
              </a:rPr>
              <a:t>Vejamos o sexo como </a:t>
            </a:r>
            <a:r>
              <a:rPr lang="pt-BR" sz="2400" dirty="0">
                <a:solidFill>
                  <a:srgbClr val="002060"/>
                </a:solidFill>
                <a:latin typeface="Arial Black" pitchFamily="34" charset="0"/>
              </a:rPr>
              <a:t>qualidade positiva ou passiva, emissora ou receptora da alma.</a:t>
            </a:r>
          </a:p>
        </p:txBody>
      </p:sp>
      <p:sp>
        <p:nvSpPr>
          <p:cNvPr id="8" name="Retângulo 7"/>
          <p:cNvSpPr/>
          <p:nvPr/>
        </p:nvSpPr>
        <p:spPr>
          <a:xfrm>
            <a:off x="0" y="2530571"/>
            <a:ext cx="12192000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ts val="3000"/>
              </a:lnSpc>
              <a:buFont typeface="Wingdings" panose="05000000000000000000" pitchFamily="2" charset="2"/>
              <a:buChar char="q"/>
            </a:pPr>
            <a:r>
              <a:rPr lang="pt-BR" sz="2400" dirty="0">
                <a:latin typeface="Arial Black" pitchFamily="34" charset="0"/>
              </a:rPr>
              <a:t>... toda manifestação sexual evolui com o ser.</a:t>
            </a:r>
          </a:p>
        </p:txBody>
      </p:sp>
      <p:sp>
        <p:nvSpPr>
          <p:cNvPr id="9" name="Retângulo 8"/>
          <p:cNvSpPr/>
          <p:nvPr/>
        </p:nvSpPr>
        <p:spPr>
          <a:xfrm>
            <a:off x="0" y="2998113"/>
            <a:ext cx="12191998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ts val="3000"/>
              </a:lnSpc>
              <a:buFont typeface="Wingdings" panose="05000000000000000000" pitchFamily="2" charset="2"/>
              <a:buChar char="q"/>
            </a:pPr>
            <a:r>
              <a:rPr lang="pt-BR" sz="2400" dirty="0">
                <a:solidFill>
                  <a:srgbClr val="0070C0"/>
                </a:solidFill>
                <a:latin typeface="Arial Black" pitchFamily="34" charset="0"/>
              </a:rPr>
              <a:t>Vibrações pesadas e venenosas são simplesmente </a:t>
            </a:r>
            <a:r>
              <a:rPr lang="pt-BR" sz="2400" dirty="0">
                <a:solidFill>
                  <a:srgbClr val="002060"/>
                </a:solidFill>
                <a:latin typeface="Arial Black" pitchFamily="34" charset="0"/>
              </a:rPr>
              <a:t>sensações.</a:t>
            </a:r>
          </a:p>
        </p:txBody>
      </p:sp>
      <p:sp>
        <p:nvSpPr>
          <p:cNvPr id="10" name="Retângulo 9"/>
          <p:cNvSpPr/>
          <p:nvPr/>
        </p:nvSpPr>
        <p:spPr>
          <a:xfrm>
            <a:off x="0" y="3468579"/>
            <a:ext cx="1219199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ts val="3000"/>
              </a:lnSpc>
              <a:buFont typeface="Wingdings" panose="05000000000000000000" pitchFamily="2" charset="2"/>
              <a:buChar char="q"/>
            </a:pPr>
            <a:r>
              <a:rPr lang="pt-BR" sz="2100" dirty="0">
                <a:latin typeface="Arial Black" pitchFamily="34" charset="0"/>
              </a:rPr>
              <a:t>Nós, nos harmonizando com as leis supremas, encontramos a </a:t>
            </a:r>
            <a:r>
              <a:rPr lang="pt-BR" sz="2100" dirty="0">
                <a:solidFill>
                  <a:srgbClr val="FF0000"/>
                </a:solidFill>
                <a:latin typeface="Arial Black" pitchFamily="34" charset="0"/>
              </a:rPr>
              <a:t>iluminação e a revelação, </a:t>
            </a:r>
            <a:r>
              <a:rPr lang="pt-BR" sz="2100" dirty="0">
                <a:latin typeface="Arial Black" pitchFamily="34" charset="0"/>
              </a:rPr>
              <a:t>enquanto os Espíritos Superiores colhem os valores da Divindade.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0" y="4445142"/>
            <a:ext cx="1219199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ts val="3000"/>
              </a:lnSpc>
              <a:buFont typeface="Wingdings" panose="05000000000000000000" pitchFamily="2" charset="2"/>
              <a:buChar char="q"/>
            </a:pPr>
            <a:r>
              <a:rPr lang="pt-BR" sz="2400" dirty="0">
                <a:solidFill>
                  <a:srgbClr val="C00000"/>
                </a:solidFill>
                <a:latin typeface="Arial Black" pitchFamily="34" charset="0"/>
              </a:rPr>
              <a:t>Substituamos as palavras </a:t>
            </a:r>
            <a:r>
              <a:rPr lang="pt-BR" sz="2400" dirty="0">
                <a:solidFill>
                  <a:srgbClr val="002060"/>
                </a:solidFill>
                <a:latin typeface="Arial Black" pitchFamily="34" charset="0"/>
              </a:rPr>
              <a:t>“união sexual” </a:t>
            </a:r>
            <a:r>
              <a:rPr lang="pt-BR" sz="2400" dirty="0">
                <a:solidFill>
                  <a:srgbClr val="C00000"/>
                </a:solidFill>
                <a:latin typeface="Arial Black" pitchFamily="34" charset="0"/>
              </a:rPr>
              <a:t>por </a:t>
            </a:r>
            <a:r>
              <a:rPr lang="pt-BR" sz="2400" dirty="0">
                <a:solidFill>
                  <a:srgbClr val="002060"/>
                </a:solidFill>
                <a:latin typeface="Arial Black" pitchFamily="34" charset="0"/>
              </a:rPr>
              <a:t>“união de qualidades” </a:t>
            </a:r>
            <a:r>
              <a:rPr lang="pt-BR" sz="2400" dirty="0">
                <a:solidFill>
                  <a:srgbClr val="C00000"/>
                </a:solidFill>
                <a:latin typeface="Arial Black" pitchFamily="34" charset="0"/>
              </a:rPr>
              <a:t>e observaremos que toda a vida universal se baseia nesse divino fenômeno, cuja causa  reside no próprio Deus, </a:t>
            </a:r>
            <a:r>
              <a:rPr lang="pt-BR" sz="2400" dirty="0">
                <a:solidFill>
                  <a:srgbClr val="002060"/>
                </a:solidFill>
                <a:latin typeface="Arial Black" pitchFamily="34" charset="0"/>
              </a:rPr>
              <a:t>Pai Criador </a:t>
            </a:r>
            <a:r>
              <a:rPr lang="pt-BR" sz="2400" dirty="0">
                <a:solidFill>
                  <a:srgbClr val="C00000"/>
                </a:solidFill>
                <a:latin typeface="Arial Black" pitchFamily="34" charset="0"/>
              </a:rPr>
              <a:t>de todas as coisas e de todos os seres.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0" y="5996226"/>
            <a:ext cx="1219199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ts val="3000"/>
              </a:lnSpc>
              <a:buFont typeface="Wingdings" panose="05000000000000000000" pitchFamily="2" charset="2"/>
              <a:buChar char="q"/>
            </a:pPr>
            <a:r>
              <a:rPr lang="pt-BR" sz="2400" dirty="0">
                <a:latin typeface="Arial Black" pitchFamily="34" charset="0"/>
              </a:rPr>
              <a:t>Essa </a:t>
            </a:r>
            <a:r>
              <a:rPr lang="pt-BR" sz="2400" dirty="0">
                <a:solidFill>
                  <a:srgbClr val="FF0000"/>
                </a:solidFill>
                <a:latin typeface="Arial Black" pitchFamily="34" charset="0"/>
              </a:rPr>
              <a:t>“união de qualidades”, </a:t>
            </a:r>
            <a:r>
              <a:rPr lang="pt-BR" sz="2400" dirty="0">
                <a:latin typeface="Arial Black" pitchFamily="34" charset="0"/>
              </a:rPr>
              <a:t>entre os astros, chama-se magnetismo planetário de atração. Entre as almas, denomina-se </a:t>
            </a:r>
            <a:r>
              <a:rPr lang="pt-BR" sz="2400" dirty="0">
                <a:solidFill>
                  <a:srgbClr val="FF0000"/>
                </a:solidFill>
                <a:latin typeface="Arial Black" pitchFamily="34" charset="0"/>
              </a:rPr>
              <a:t>AMOR.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2430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1376">
        <p14:ferris dir="l"/>
      </p:transition>
    </mc:Choice>
    <mc:Fallback xmlns="">
      <p:transition spd="slow" advTm="9137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0" y="780697"/>
            <a:ext cx="9214338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srgbClr val="C00000"/>
                </a:solidFill>
                <a:latin typeface="Arial Black" pitchFamily="34" charset="0"/>
              </a:rPr>
              <a:t>Uma abordagem sobre fecundação...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-1" y="4072622"/>
            <a:ext cx="12192000" cy="2785378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marL="342900" indent="-342900">
              <a:lnSpc>
                <a:spcPts val="3000"/>
              </a:lnSpc>
              <a:buFont typeface="Wingdings" panose="05000000000000000000" pitchFamily="2" charset="2"/>
              <a:buChar char="ü"/>
            </a:pPr>
            <a:r>
              <a:rPr lang="pt-BR" sz="2400" dirty="0">
                <a:solidFill>
                  <a:srgbClr val="006600"/>
                </a:solidFill>
                <a:latin typeface="Arial Black" pitchFamily="34" charset="0"/>
              </a:rPr>
              <a:t>Quando nos referimos ao amor do Onipotente, quando sentimos sede da Divindade, nossos espíritos não procuram outra coisa senão a troca de qualidades com as esferas sublimes do Universo, sequiosos do </a:t>
            </a:r>
            <a:r>
              <a:rPr lang="pt-BR" sz="2400" dirty="0">
                <a:solidFill>
                  <a:srgbClr val="FF0000"/>
                </a:solidFill>
                <a:latin typeface="Arial Black" pitchFamily="34" charset="0"/>
              </a:rPr>
              <a:t>Eterno Princípio Fecundante</a:t>
            </a:r>
            <a:r>
              <a:rPr lang="pt-BR" sz="2400" dirty="0">
                <a:solidFill>
                  <a:srgbClr val="006600"/>
                </a:solidFill>
                <a:latin typeface="Arial Black" pitchFamily="34" charset="0"/>
              </a:rPr>
              <a:t>.</a:t>
            </a:r>
          </a:p>
          <a:p>
            <a:pPr marL="342900" indent="-342900">
              <a:lnSpc>
                <a:spcPts val="3000"/>
              </a:lnSpc>
              <a:buFont typeface="Wingdings" panose="05000000000000000000" pitchFamily="2" charset="2"/>
              <a:buChar char="ü"/>
            </a:pPr>
            <a:r>
              <a:rPr lang="pt-BR" sz="2400" dirty="0">
                <a:solidFill>
                  <a:srgbClr val="006600"/>
                </a:solidFill>
                <a:latin typeface="Arial Black" pitchFamily="34" charset="0"/>
              </a:rPr>
              <a:t>Faz-se lamentável que nossos irmãos encarnados na Crosta terrestre tenham menosprezado as faculdades criativas do sexo, desviando-se para os prazeres inferiores.</a:t>
            </a:r>
            <a:r>
              <a:rPr lang="pt-BR" sz="1600" dirty="0">
                <a:latin typeface="Comic Sans MS" panose="030F0702030302020204" pitchFamily="66" charset="0"/>
              </a:rPr>
              <a:t>                                  </a:t>
            </a:r>
            <a:endParaRPr lang="pt-BR" sz="2000" dirty="0">
              <a:solidFill>
                <a:srgbClr val="0066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Picture 4" descr="Resultado de imagem para fecundação fot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1569" y="901503"/>
            <a:ext cx="2860431" cy="2123052"/>
          </a:xfrm>
          <a:prstGeom prst="rect">
            <a:avLst/>
          </a:prstGeom>
          <a:noFill/>
          <a:effectLst>
            <a:glow rad="101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slop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0" y="1287244"/>
            <a:ext cx="9331570" cy="2785378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marL="342900" indent="-342900">
              <a:lnSpc>
                <a:spcPts val="3000"/>
              </a:lnSpc>
              <a:buFont typeface="Wingdings" panose="05000000000000000000" pitchFamily="2" charset="2"/>
              <a:buChar char="ü"/>
            </a:pPr>
            <a:r>
              <a:rPr lang="pt-BR" sz="2400" dirty="0">
                <a:solidFill>
                  <a:srgbClr val="006600"/>
                </a:solidFill>
                <a:latin typeface="Arial Black" pitchFamily="34" charset="0"/>
              </a:rPr>
              <a:t>Há fecundações </a:t>
            </a:r>
            <a:r>
              <a:rPr lang="pt-BR" sz="2400" dirty="0">
                <a:solidFill>
                  <a:srgbClr val="FF0000"/>
                </a:solidFill>
                <a:latin typeface="Arial Black" pitchFamily="34" charset="0"/>
              </a:rPr>
              <a:t>físicas</a:t>
            </a:r>
            <a:r>
              <a:rPr lang="pt-BR" sz="2400" dirty="0">
                <a:solidFill>
                  <a:srgbClr val="006600"/>
                </a:solidFill>
                <a:latin typeface="Arial Black" pitchFamily="34" charset="0"/>
              </a:rPr>
              <a:t> e fecundações </a:t>
            </a:r>
            <a:r>
              <a:rPr lang="pt-BR" sz="2400" dirty="0">
                <a:solidFill>
                  <a:srgbClr val="FF0000"/>
                </a:solidFill>
                <a:latin typeface="Arial Black" pitchFamily="34" charset="0"/>
              </a:rPr>
              <a:t>psíquicas</a:t>
            </a:r>
            <a:r>
              <a:rPr lang="pt-BR" sz="2400" dirty="0">
                <a:solidFill>
                  <a:srgbClr val="006600"/>
                </a:solidFill>
                <a:latin typeface="Arial Black" pitchFamily="34" charset="0"/>
              </a:rPr>
              <a:t>.</a:t>
            </a:r>
          </a:p>
          <a:p>
            <a:pPr marL="342900" indent="-342900">
              <a:lnSpc>
                <a:spcPts val="3000"/>
              </a:lnSpc>
              <a:buFont typeface="Wingdings" panose="05000000000000000000" pitchFamily="2" charset="2"/>
              <a:buChar char="ü"/>
            </a:pPr>
            <a:r>
              <a:rPr lang="pt-BR" sz="2400" dirty="0">
                <a:solidFill>
                  <a:srgbClr val="006600"/>
                </a:solidFill>
                <a:latin typeface="Arial Black" pitchFamily="34" charset="0"/>
              </a:rPr>
              <a:t>As físicas, exigem as disposições da </a:t>
            </a:r>
            <a:r>
              <a:rPr lang="pt-BR" sz="2400" dirty="0">
                <a:solidFill>
                  <a:srgbClr val="FF0000"/>
                </a:solidFill>
                <a:latin typeface="Arial Black" pitchFamily="34" charset="0"/>
              </a:rPr>
              <a:t>forma</a:t>
            </a:r>
            <a:r>
              <a:rPr lang="pt-BR" sz="2400" dirty="0">
                <a:solidFill>
                  <a:srgbClr val="006600"/>
                </a:solidFill>
                <a:latin typeface="Arial Black" pitchFamily="34" charset="0"/>
              </a:rPr>
              <a:t>, a fim de atenderem a exigências da vida, em caráter provisório, no campo das experiência necessárias.</a:t>
            </a:r>
          </a:p>
          <a:p>
            <a:pPr marL="342900" indent="-342900">
              <a:lnSpc>
                <a:spcPts val="3000"/>
              </a:lnSpc>
              <a:buFont typeface="Wingdings" panose="05000000000000000000" pitchFamily="2" charset="2"/>
              <a:buChar char="ü"/>
            </a:pPr>
            <a:r>
              <a:rPr lang="pt-BR" sz="2400" dirty="0">
                <a:solidFill>
                  <a:srgbClr val="006600"/>
                </a:solidFill>
                <a:latin typeface="Arial Black" pitchFamily="34" charset="0"/>
              </a:rPr>
              <a:t>As psíquicas, prescindem do cárcere das limitações e efetuam-se nos resplandecentes </a:t>
            </a:r>
            <a:r>
              <a:rPr lang="pt-BR" sz="2400" dirty="0">
                <a:solidFill>
                  <a:srgbClr val="FF0000"/>
                </a:solidFill>
                <a:latin typeface="Arial Black" pitchFamily="34" charset="0"/>
              </a:rPr>
              <a:t>domínios da alma</a:t>
            </a:r>
            <a:r>
              <a:rPr lang="pt-BR" sz="2400" dirty="0">
                <a:solidFill>
                  <a:srgbClr val="006600"/>
                </a:solidFill>
                <a:latin typeface="Arial Black" pitchFamily="34" charset="0"/>
              </a:rPr>
              <a:t>, em processo maravilhoso da eternidade.</a:t>
            </a:r>
          </a:p>
        </p:txBody>
      </p:sp>
      <p:pic>
        <p:nvPicPr>
          <p:cNvPr id="7" name="Picture 4" descr="http://www.ceos.org.br/ceos/wp-content/themes/church_20/images/log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12192000" cy="750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51458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Tm="80705">
        <p14:pan dir="u"/>
      </p:transition>
    </mc:Choice>
    <mc:Fallback xmlns="">
      <p:transition spd="slow" advTm="8070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André Luiz e Alexandre chegam à casa de Adelino-Raquel na véspera daligação do espírito Segismundo com a matéria orgânica.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2962"/>
            <a:ext cx="12191999" cy="6918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1" y="5206612"/>
            <a:ext cx="12191999" cy="1692771"/>
          </a:xfrm>
          <a:prstGeom prst="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bg1"/>
                </a:solidFill>
                <a:latin typeface="Arial Black" pitchFamily="34" charset="0"/>
              </a:rPr>
              <a:t>André Luiz e Alexandre chegam à casa de Adelino e Raquel na véspera da ligação do espírito Segismundo com a matéria orgânica. Lá encontraram Herculano e Segismundo, em companhia dos </a:t>
            </a:r>
            <a:r>
              <a:rPr lang="pt-BR" sz="28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Espíritos Construtores</a:t>
            </a:r>
            <a:r>
              <a:rPr lang="pt-BR" sz="2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 </a:t>
            </a:r>
            <a:r>
              <a:rPr lang="pt-BR" sz="2400" b="1" dirty="0">
                <a:solidFill>
                  <a:schemeClr val="bg1"/>
                </a:solidFill>
                <a:latin typeface="Arial Black" pitchFamily="34" charset="0"/>
              </a:rPr>
              <a:t>os quais iam cooperar na sua formação fetal.</a:t>
            </a:r>
          </a:p>
        </p:txBody>
      </p:sp>
      <p:pic>
        <p:nvPicPr>
          <p:cNvPr id="4" name="Picture 4" descr="http://www.ceos.org.br/ceos/wp-content/themes/church_20/images/log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12192000" cy="750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73851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26639">
        <p14:warp dir="in"/>
      </p:transition>
    </mc:Choice>
    <mc:Fallback xmlns="">
      <p:transition spd="slow" advTm="2663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slide_1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6814" y="755522"/>
            <a:ext cx="12285624" cy="6717316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-46814" y="755925"/>
            <a:ext cx="12285624" cy="477054"/>
          </a:xfrm>
          <a:prstGeom prst="rect">
            <a:avLst/>
          </a:prstGeom>
          <a:solidFill>
            <a:srgbClr val="006600">
              <a:alpha val="63922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LABORATÓRIO DE PROJETOS DE REENCARNAÇÃO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187890" y="6497876"/>
            <a:ext cx="8956110" cy="7202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-93786" y="6483637"/>
            <a:ext cx="12379569" cy="115552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-93785" y="5836925"/>
            <a:ext cx="12379568" cy="660747"/>
          </a:xfrm>
          <a:prstGeom prst="rect">
            <a:avLst/>
          </a:prstGeom>
          <a:solidFill>
            <a:srgbClr val="CCECFF"/>
          </a:solidFill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pic>
        <p:nvPicPr>
          <p:cNvPr id="7" name="Picture 4" descr="http://www.ceos.org.br/ceos/wp-content/themes/church_20/images/log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3624" y="4763"/>
            <a:ext cx="12285624" cy="750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32622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0835">
        <p14:flythrough/>
      </p:transition>
    </mc:Choice>
    <mc:Fallback xmlns="">
      <p:transition spd="slow" advTm="1083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-1" y="772384"/>
            <a:ext cx="75654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rgbClr val="C00000"/>
                </a:solidFill>
                <a:latin typeface="Arial Black" pitchFamily="34" charset="0"/>
              </a:rPr>
              <a:t>Iniciam-se os estudos para a nova formação fetal.</a:t>
            </a:r>
          </a:p>
        </p:txBody>
      </p:sp>
      <p:pic>
        <p:nvPicPr>
          <p:cNvPr id="4100" name="Picture 4" descr="Resultado de imagem para foto desenho de um doente na cam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9380" y="743059"/>
            <a:ext cx="1416697" cy="1157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Resultado de imagem para foto desenho de um mapa cromossômic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0984" y="755524"/>
            <a:ext cx="1746737" cy="1145146"/>
          </a:xfrm>
          <a:prstGeom prst="rect">
            <a:avLst/>
          </a:prstGeom>
          <a:noFill/>
          <a:ln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1" y="6380946"/>
            <a:ext cx="12253986" cy="477054"/>
          </a:xfrm>
          <a:prstGeom prst="rect">
            <a:avLst/>
          </a:prstGeom>
          <a:solidFill>
            <a:srgbClr val="FFCCFF">
              <a:alpha val="30196"/>
            </a:srgbClr>
          </a:solidFill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ts val="3000"/>
              </a:lnSpc>
              <a:buFont typeface="Wingdings" panose="05000000000000000000" pitchFamily="2" charset="2"/>
              <a:buChar char="§"/>
            </a:pPr>
            <a:r>
              <a:rPr lang="pt-BR" sz="2600" b="1" dirty="0">
                <a:solidFill>
                  <a:srgbClr val="006600"/>
                </a:solidFill>
                <a:latin typeface="Arial Black" pitchFamily="34" charset="0"/>
              </a:rPr>
              <a:t>Os demais participantes espirituais estudavam a situação.</a:t>
            </a:r>
          </a:p>
        </p:txBody>
      </p:sp>
      <p:sp>
        <p:nvSpPr>
          <p:cNvPr id="4" name="Retângulo 3"/>
          <p:cNvSpPr/>
          <p:nvPr/>
        </p:nvSpPr>
        <p:spPr>
          <a:xfrm>
            <a:off x="-1" y="1900671"/>
            <a:ext cx="121920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ts val="3000"/>
              </a:lnSpc>
              <a:buFont typeface="Wingdings" panose="05000000000000000000" pitchFamily="2" charset="2"/>
              <a:buChar char="§"/>
            </a:pPr>
            <a:r>
              <a:rPr lang="pt-BR" sz="2600" b="1" dirty="0">
                <a:solidFill>
                  <a:srgbClr val="006600"/>
                </a:solidFill>
                <a:latin typeface="Arial Black" pitchFamily="34" charset="0"/>
              </a:rPr>
              <a:t>Adelino demonstrava diferente posição espiritual. Estava otimista, delicado e alegre.</a:t>
            </a:r>
          </a:p>
        </p:txBody>
      </p:sp>
      <p:sp>
        <p:nvSpPr>
          <p:cNvPr id="5" name="Retângulo 4"/>
          <p:cNvSpPr/>
          <p:nvPr/>
        </p:nvSpPr>
        <p:spPr>
          <a:xfrm>
            <a:off x="-1" y="2717843"/>
            <a:ext cx="121920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ts val="3000"/>
              </a:lnSpc>
              <a:buFont typeface="Wingdings" panose="05000000000000000000" pitchFamily="2" charset="2"/>
              <a:buChar char="§"/>
            </a:pPr>
            <a:r>
              <a:rPr lang="pt-BR" sz="2600" b="1" dirty="0">
                <a:solidFill>
                  <a:srgbClr val="006600"/>
                </a:solidFill>
                <a:latin typeface="Arial Black" pitchFamily="34" charset="0"/>
              </a:rPr>
              <a:t>Inicia-se o </a:t>
            </a:r>
            <a:r>
              <a:rPr lang="pt-BR" sz="2600" b="1" dirty="0">
                <a:solidFill>
                  <a:srgbClr val="FF0000"/>
                </a:solidFill>
                <a:latin typeface="Arial Black" pitchFamily="34" charset="0"/>
              </a:rPr>
              <a:t>exame dos mapas cromossômicos</a:t>
            </a:r>
            <a:r>
              <a:rPr lang="pt-BR" sz="2600" b="1" dirty="0">
                <a:solidFill>
                  <a:srgbClr val="006600"/>
                </a:solidFill>
                <a:latin typeface="Arial Black" pitchFamily="34" charset="0"/>
              </a:rPr>
              <a:t>, com a assistência dos construtores ali presentes,  para saberem que recursos magnéticos deveriam usar para a organização das propriedades hereditárias de Segismundo.</a:t>
            </a:r>
          </a:p>
        </p:txBody>
      </p:sp>
      <p:sp>
        <p:nvSpPr>
          <p:cNvPr id="6" name="Retângulo 5"/>
          <p:cNvSpPr/>
          <p:nvPr/>
        </p:nvSpPr>
        <p:spPr>
          <a:xfrm>
            <a:off x="1" y="4365010"/>
            <a:ext cx="12191998" cy="2015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ts val="3000"/>
              </a:lnSpc>
              <a:buFont typeface="Wingdings" panose="05000000000000000000" pitchFamily="2" charset="2"/>
              <a:buChar char="§"/>
            </a:pPr>
            <a:r>
              <a:rPr lang="pt-BR" sz="2600" b="1" dirty="0">
                <a:solidFill>
                  <a:srgbClr val="006600"/>
                </a:solidFill>
                <a:latin typeface="Arial Black" pitchFamily="34" charset="0"/>
              </a:rPr>
              <a:t>Neste momento, Segismundo parecia extenuado e abatido. Não conseguia manter-se sentado. Conversava dificilmente com os espíritos ali presentes. Estava estirado numa cama, em grande prostração. Ele </a:t>
            </a:r>
            <a:r>
              <a:rPr lang="pt-BR" sz="2600" b="1" dirty="0">
                <a:solidFill>
                  <a:srgbClr val="FF0000"/>
                </a:solidFill>
                <a:latin typeface="Arial Black" pitchFamily="34" charset="0"/>
              </a:rPr>
              <a:t>tinha medo de fracassar </a:t>
            </a:r>
            <a:r>
              <a:rPr lang="pt-BR" sz="2600" b="1" dirty="0">
                <a:solidFill>
                  <a:srgbClr val="006600"/>
                </a:solidFill>
                <a:latin typeface="Arial Black" pitchFamily="34" charset="0"/>
              </a:rPr>
              <a:t>nessa nova reencarnação.</a:t>
            </a:r>
          </a:p>
        </p:txBody>
      </p:sp>
      <p:pic>
        <p:nvPicPr>
          <p:cNvPr id="9" name="Picture 4" descr="http://www.ceos.org.br/ceos/wp-content/themes/church_20/images/log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12192000" cy="750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54344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76443">
        <p14:prism isContent="1" isInverted="1"/>
      </p:transition>
    </mc:Choice>
    <mc:Fallback xmlns="">
      <p:transition spd="slow" advTm="7644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2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/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0" y="6045937"/>
            <a:ext cx="12192000" cy="861774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ts val="3000"/>
              </a:lnSpc>
              <a:buFont typeface="Wingdings" panose="05000000000000000000" pitchFamily="2" charset="2"/>
              <a:buChar char="v"/>
            </a:pPr>
            <a:r>
              <a:rPr lang="pt-BR" sz="2800" dirty="0">
                <a:latin typeface="Arial Black" pitchFamily="34" charset="0"/>
              </a:rPr>
              <a:t>Para auxiliar nesse processo, a espiritualidade utiliza </a:t>
            </a:r>
            <a:r>
              <a:rPr lang="pt-BR" sz="2800" dirty="0">
                <a:solidFill>
                  <a:srgbClr val="FF0000"/>
                </a:solidFill>
                <a:latin typeface="Arial Black" pitchFamily="34" charset="0"/>
              </a:rPr>
              <a:t>recursos magnéticos</a:t>
            </a:r>
            <a:r>
              <a:rPr lang="pt-BR" sz="2800" dirty="0">
                <a:latin typeface="Arial Black" pitchFamily="34" charset="0"/>
              </a:rPr>
              <a:t>.</a:t>
            </a:r>
          </a:p>
        </p:txBody>
      </p:sp>
      <p:pic>
        <p:nvPicPr>
          <p:cNvPr id="3" name="Picture 4" descr="http://www.ceos.org.br/ceos/wp-content/themes/church_20/images/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12192000" cy="750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ângulo 3"/>
          <p:cNvSpPr/>
          <p:nvPr/>
        </p:nvSpPr>
        <p:spPr>
          <a:xfrm>
            <a:off x="0" y="755522"/>
            <a:ext cx="12192000" cy="2015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ts val="3000"/>
              </a:lnSpc>
              <a:buFont typeface="Wingdings" panose="05000000000000000000" pitchFamily="2" charset="2"/>
              <a:buChar char="v"/>
            </a:pPr>
            <a:r>
              <a:rPr lang="pt-BR" sz="2800" dirty="0">
                <a:latin typeface="Arial Black" pitchFamily="34" charset="0"/>
              </a:rPr>
              <a:t>O sofrimento e a tristeza de Segismundo, devia-se ao fato de que ele estava em processo de </a:t>
            </a:r>
            <a:r>
              <a:rPr lang="pt-BR" sz="2800" dirty="0">
                <a:solidFill>
                  <a:srgbClr val="C00000"/>
                </a:solidFill>
                <a:latin typeface="Arial Black" pitchFamily="34" charset="0"/>
              </a:rPr>
              <a:t>ligação fluídica </a:t>
            </a:r>
            <a:r>
              <a:rPr lang="pt-BR" sz="2800" dirty="0">
                <a:latin typeface="Arial Black" pitchFamily="34" charset="0"/>
              </a:rPr>
              <a:t>direta com os futuros pais. À medida que se intensifica, ele vai perdendo os pontos de contato que mantinha com a vida espiritual.</a:t>
            </a:r>
          </a:p>
        </p:txBody>
      </p:sp>
      <p:sp>
        <p:nvSpPr>
          <p:cNvPr id="5" name="Retângulo 4"/>
          <p:cNvSpPr/>
          <p:nvPr/>
        </p:nvSpPr>
        <p:spPr>
          <a:xfrm>
            <a:off x="0" y="2771458"/>
            <a:ext cx="121920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ts val="3000"/>
              </a:lnSpc>
              <a:buFont typeface="Wingdings" panose="05000000000000000000" pitchFamily="2" charset="2"/>
              <a:buChar char="v"/>
            </a:pPr>
            <a:r>
              <a:rPr lang="pt-BR" sz="2800" dirty="0">
                <a:latin typeface="Arial Black" pitchFamily="34" charset="0"/>
              </a:rPr>
              <a:t>Isto é necessário para que o organismo perispiritual retome a </a:t>
            </a:r>
            <a:r>
              <a:rPr lang="pt-BR" sz="2800" dirty="0">
                <a:solidFill>
                  <a:srgbClr val="FF0000"/>
                </a:solidFill>
                <a:latin typeface="Arial Black" pitchFamily="34" charset="0"/>
              </a:rPr>
              <a:t>plasticidade</a:t>
            </a:r>
            <a:r>
              <a:rPr lang="pt-BR" sz="2800" dirty="0">
                <a:latin typeface="Arial Black" pitchFamily="34" charset="0"/>
              </a:rPr>
              <a:t> que lhe é característica.</a:t>
            </a:r>
          </a:p>
        </p:txBody>
      </p:sp>
      <p:sp>
        <p:nvSpPr>
          <p:cNvPr id="6" name="Retângulo 5"/>
          <p:cNvSpPr/>
          <p:nvPr/>
        </p:nvSpPr>
        <p:spPr>
          <a:xfrm>
            <a:off x="0" y="3645280"/>
            <a:ext cx="1219200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ts val="3000"/>
              </a:lnSpc>
              <a:buFont typeface="Wingdings" panose="05000000000000000000" pitchFamily="2" charset="2"/>
              <a:buChar char="v"/>
            </a:pPr>
            <a:r>
              <a:rPr lang="pt-BR" sz="2800" dirty="0">
                <a:latin typeface="Arial Black" pitchFamily="34" charset="0"/>
              </a:rPr>
              <a:t>O </a:t>
            </a:r>
            <a:r>
              <a:rPr lang="pt-BR" sz="2800" dirty="0">
                <a:solidFill>
                  <a:srgbClr val="FF0000"/>
                </a:solidFill>
                <a:latin typeface="Arial Black" pitchFamily="34" charset="0"/>
              </a:rPr>
              <a:t>perispírito</a:t>
            </a:r>
            <a:r>
              <a:rPr lang="pt-BR" sz="2800" dirty="0">
                <a:latin typeface="Arial Black" pitchFamily="34" charset="0"/>
              </a:rPr>
              <a:t> de Segismundo tem a mesma identidade de quando ele vivia sobre a Terra; porém, com o curso do tempo, em vista da nova alimentação e os novos hábitos do mundo espiritual serem muito diversos, ele incorporou determinados elementos dos quais precisa se desvencilhar a fim de poder penetrar na nova vida carnal.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95912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83332">
        <p14:window dir="vert"/>
      </p:transition>
    </mc:Choice>
    <mc:Fallback xmlns="">
      <p:transition spd="slow" advTm="8333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/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" y="4586642"/>
            <a:ext cx="12191999" cy="240065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342900" indent="-342900" algn="just">
              <a:lnSpc>
                <a:spcPts val="3000"/>
              </a:lnSpc>
              <a:buFont typeface="Wingdings" panose="05000000000000000000" pitchFamily="2" charset="2"/>
              <a:buChar char="v"/>
            </a:pPr>
            <a:r>
              <a:rPr lang="pt-BR" sz="2800" dirty="0">
                <a:latin typeface="Arial Black" pitchFamily="34" charset="0"/>
              </a:rPr>
              <a:t>Há pessoas que, depois de algumas semanas de leito, se tornam francamente irreconhecíveis. E devemos considerar que o aparelho físico permanece muito distante da plasticidade do corpo perispiritual, profundamente sensível à influenciação magnética. </a:t>
            </a:r>
          </a:p>
          <a:p>
            <a:pPr algn="just">
              <a:lnSpc>
                <a:spcPts val="3000"/>
              </a:lnSpc>
            </a:pPr>
            <a:endParaRPr lang="pt-BR" sz="2400" dirty="0">
              <a:latin typeface="Comic Sans MS" panose="030F0702030302020204" pitchFamily="66" charset="0"/>
            </a:endParaRPr>
          </a:p>
        </p:txBody>
      </p:sp>
      <p:pic>
        <p:nvPicPr>
          <p:cNvPr id="4" name="Picture 4" descr="http://www.ceos.org.br/ceos/wp-content/themes/church_20/images/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12192000" cy="750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ângulo 4"/>
          <p:cNvSpPr/>
          <p:nvPr/>
        </p:nvSpPr>
        <p:spPr>
          <a:xfrm>
            <a:off x="0" y="755522"/>
            <a:ext cx="12191998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ts val="3000"/>
              </a:lnSpc>
              <a:buFont typeface="Wingdings" panose="05000000000000000000" pitchFamily="2" charset="2"/>
              <a:buChar char="v"/>
            </a:pPr>
            <a:r>
              <a:rPr lang="pt-BR" sz="2800" dirty="0">
                <a:latin typeface="Arial Black" pitchFamily="34" charset="0"/>
              </a:rPr>
              <a:t>É um fato semelhante à morte física na Terra. A morte do corpo carnal é o simples </a:t>
            </a:r>
            <a:r>
              <a:rPr lang="pt-BR" sz="2800" dirty="0">
                <a:solidFill>
                  <a:srgbClr val="FF0000"/>
                </a:solidFill>
                <a:latin typeface="Arial Black" pitchFamily="34" charset="0"/>
              </a:rPr>
              <a:t>abandono</a:t>
            </a:r>
            <a:r>
              <a:rPr lang="pt-BR" sz="2800" dirty="0">
                <a:latin typeface="Arial Black" pitchFamily="34" charset="0"/>
              </a:rPr>
              <a:t> dos envoltórios atômicos terrestres.</a:t>
            </a:r>
          </a:p>
        </p:txBody>
      </p:sp>
      <p:sp>
        <p:nvSpPr>
          <p:cNvPr id="6" name="Retângulo 5"/>
          <p:cNvSpPr/>
          <p:nvPr/>
        </p:nvSpPr>
        <p:spPr>
          <a:xfrm>
            <a:off x="1" y="2421032"/>
            <a:ext cx="12191997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ts val="3000"/>
              </a:lnSpc>
              <a:buFont typeface="Wingdings" panose="05000000000000000000" pitchFamily="2" charset="2"/>
              <a:buChar char="v"/>
            </a:pPr>
            <a:r>
              <a:rPr lang="pt-BR" sz="2800" dirty="0">
                <a:latin typeface="Arial Black" pitchFamily="34" charset="0"/>
              </a:rPr>
              <a:t>A enfermidade mortal, para o homem terreno, não deixa, em certo sentido, de ser </a:t>
            </a:r>
            <a:r>
              <a:rPr lang="pt-BR" sz="2800" dirty="0">
                <a:solidFill>
                  <a:srgbClr val="FF0000"/>
                </a:solidFill>
                <a:latin typeface="Arial Black" pitchFamily="34" charset="0"/>
              </a:rPr>
              <a:t>prolongada operação redutiva</a:t>
            </a:r>
            <a:r>
              <a:rPr lang="pt-BR" sz="2800" dirty="0">
                <a:latin typeface="Arial Black" pitchFamily="34" charset="0"/>
              </a:rPr>
              <a:t>, libertando, por fim a alma, desembaraçando-a dos laços fisiológicos.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25693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814">
        <p14:prism isContent="1"/>
      </p:transition>
    </mc:Choice>
    <mc:Fallback xmlns="">
      <p:transition spd="slow" advTm="6981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Ante a iminência da reencarnação, Segismundo torna-se extenuadoe abatido. Sentia-se fraco e incapacitado e receava a idéia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3820"/>
            <a:ext cx="12192000" cy="6114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0" y="4707992"/>
            <a:ext cx="12238892" cy="2015936"/>
          </a:xfrm>
          <a:prstGeom prst="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pt-BR" sz="2500" b="1" dirty="0">
                <a:solidFill>
                  <a:schemeClr val="bg1"/>
                </a:solidFill>
                <a:latin typeface="Arial Black" pitchFamily="34" charset="0"/>
              </a:rPr>
              <a:t>Ante a iminência da reencarnação, Segismundo torna-se extenuado e abatido. Sentia-se fraco e incapacitado e receava a ideia de novos fracassos no retorno à carne. Com o incentivo dos amigos, ele se sentia mais confortado, principalmente ante a promessa deles de que a colaboração continuaria mesmo após encarnado.</a:t>
            </a:r>
          </a:p>
        </p:txBody>
      </p:sp>
      <p:pic>
        <p:nvPicPr>
          <p:cNvPr id="4" name="Picture 4" descr="http://www.ceos.org.br/ceos/wp-content/themes/church_20/images/log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12192000" cy="750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69790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3460">
        <p14:conveyor dir="l"/>
      </p:transition>
    </mc:Choice>
    <mc:Fallback xmlns="">
      <p:transition spd="slow" advTm="3346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O ambiente familiar continuava cercado de afeição. Alexandre examinaos mapas cromossômicos planejados de Adelino, com a as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755523"/>
            <a:ext cx="12192001" cy="6102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264693" y="5352035"/>
            <a:ext cx="11662611" cy="1384995"/>
          </a:xfrm>
          <a:prstGeom prst="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  <a:latin typeface="Arial Black" pitchFamily="34" charset="0"/>
              </a:rPr>
              <a:t>O ambiente familiar continuava cercado de afeição. Alexandre examina os mapas cromossômicos planejados de Adelino, com a assistência de Espíritos Construtores.</a:t>
            </a:r>
          </a:p>
        </p:txBody>
      </p:sp>
      <p:pic>
        <p:nvPicPr>
          <p:cNvPr id="4" name="Picture 4" descr="http://www.ceos.org.br/ceos/wp-content/themes/church_20/images/log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12192000" cy="750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74452951"/>
      </p:ext>
    </p:extLst>
  </p:cSld>
  <p:clrMapOvr>
    <a:masterClrMapping/>
  </p:clrMapOvr>
  <p:transition spd="slow" advTm="23686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slide_1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49272"/>
            <a:ext cx="12192000" cy="6966007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0" y="6764055"/>
            <a:ext cx="12192000" cy="951225"/>
          </a:xfrm>
          <a:prstGeom prst="rect">
            <a:avLst/>
          </a:prstGeom>
          <a:solidFill>
            <a:srgbClr val="CCECFF"/>
          </a:solidFill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322" y="784441"/>
            <a:ext cx="12191678" cy="523220"/>
          </a:xfrm>
          <a:prstGeom prst="rect">
            <a:avLst/>
          </a:prstGeom>
          <a:solidFill>
            <a:srgbClr val="006600">
              <a:alpha val="63922"/>
            </a:srgbClr>
          </a:solidFill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PAVILHÃO DE DESENHOS</a:t>
            </a:r>
          </a:p>
        </p:txBody>
      </p:sp>
      <p:pic>
        <p:nvPicPr>
          <p:cNvPr id="5" name="Picture 4" descr="http://www.ceos.org.br/ceos/wp-content/themes/church_20/images/log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12192000" cy="750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965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8333">
        <p:circle/>
      </p:transition>
    </mc:Choice>
    <mc:Fallback xmlns="">
      <p:transition spd="slow" advTm="8333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Resultado de imagem para PESSOA ALEGRE FOT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0" y="3380125"/>
            <a:ext cx="121920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AO RENASCERMOS NA CROSTA DO MUNDO, RECEBEMOS COM O CORPO UMA HERANÇA SAGRADA, CUJOS VALORES PRECISAMOS PRESERVAR, APERFEIÇOANDO-O.</a:t>
            </a:r>
          </a:p>
        </p:txBody>
      </p:sp>
      <p:pic>
        <p:nvPicPr>
          <p:cNvPr id="4" name="Picture 4" descr="http://www.ceos.org.br/ceos/wp-content/themes/church_20/images/log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12192000" cy="1002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46502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Tm="13197">
        <p14:glitter pattern="hexagon"/>
      </p:transition>
    </mc:Choice>
    <mc:Fallback xmlns="">
      <p:transition spd="slow" advTm="1319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Antes de iniciar o processo de reencarnação, Segismundo, de olhar tristee vagueante, aguardava aflito, em uma pequena câma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55523"/>
            <a:ext cx="12191999" cy="6145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-1" y="5270025"/>
            <a:ext cx="12191999" cy="1692771"/>
          </a:xfrm>
          <a:prstGeom prst="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pt-BR" sz="2600" b="1" dirty="0">
                <a:solidFill>
                  <a:schemeClr val="bg1"/>
                </a:solidFill>
                <a:latin typeface="Arial Black" pitchFamily="34" charset="0"/>
              </a:rPr>
              <a:t>Antes de iniciar o processo de reencarnação, Segismundo, de olhar triste e vago, aguardava aflito, em uma pequena câmara de repouso, em seu futuro lar, o momento crucial de sua redução perispiritual.</a:t>
            </a:r>
          </a:p>
        </p:txBody>
      </p:sp>
      <p:pic>
        <p:nvPicPr>
          <p:cNvPr id="4" name="Picture 4" descr="http://www.ceos.org.br/ceos/wp-content/themes/church_20/images/log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12192000" cy="750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00340561"/>
      </p:ext>
    </p:extLst>
  </p:cSld>
  <p:clrMapOvr>
    <a:masterClrMapping/>
  </p:clrMapOvr>
  <p:transition spd="slow" advTm="2704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O Espíritos Construtores iniciam o processo de magnetização do corpoperispiritual de Segismundo. Durante esse processo, a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55523"/>
            <a:ext cx="12192000" cy="6145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0" y="5042118"/>
            <a:ext cx="12192000" cy="1815882"/>
          </a:xfrm>
          <a:prstGeom prst="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chemeClr val="bg1"/>
                </a:solidFill>
                <a:latin typeface="Comic Sans MS" panose="030F0702030302020204" pitchFamily="66" charset="0"/>
              </a:rPr>
              <a:t>Os Espíritos Construtores iniciam o processo de magnetização do corpo perispiritual de Segismundo. Durante esse processo, à medida em que sua forma perispiritual era reduzida, ele ia perdendo a lucidez e parecia cada vez menos consciente.</a:t>
            </a:r>
          </a:p>
        </p:txBody>
      </p:sp>
      <p:pic>
        <p:nvPicPr>
          <p:cNvPr id="4" name="Picture 4" descr="http://www.ceos.org.br/ceos/wp-content/themes/church_20/images/log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12192000" cy="750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53248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0578">
        <p:dissolve/>
      </p:transition>
    </mc:Choice>
    <mc:Fallback xmlns="">
      <p:transition spd="slow" advTm="30578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0" y="1008185"/>
            <a:ext cx="12191999" cy="584775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pt-BR" sz="40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TODO PLANO TRAÇADO NA ESFERA SUPERIOR TEM POR OBJETIVOS FUNDAMENTAIS O BEM E A ASCENÇÃO, E TODA ALMA QUE REECARNA NO CÍRCULO DA CROSTA, AINDA AQUELA QUE SE ENCONTRE EM CONDIÇÕES APARENTEMENTE DESESPERADORAS, TEM RECURSOS PARA MELHORAR SEMPRE.</a:t>
            </a:r>
          </a:p>
          <a:p>
            <a:endParaRPr lang="pt-BR" sz="1400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3" name="Picture 4" descr="http://www.ceos.org.br/ceos/wp-content/themes/church_20/images/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12192000" cy="1003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24047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Tm="35051">
        <p14:glitter pattern="hexagon"/>
      </p:transition>
    </mc:Choice>
    <mc:Fallback xmlns="">
      <p:transition spd="slow" advTm="3505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766442"/>
            <a:ext cx="12192001" cy="6219032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93784" y="4857452"/>
            <a:ext cx="11980983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i="1" dirty="0">
                <a:solidFill>
                  <a:srgbClr val="FFFF00"/>
                </a:solidFill>
                <a:latin typeface="Arial Black" pitchFamily="34" charset="0"/>
              </a:rPr>
              <a:t>Nascer, morrer, renascer ainda e progredir sem cessar, tal é a lei.</a:t>
            </a:r>
          </a:p>
          <a:p>
            <a:pPr algn="ctr"/>
            <a:r>
              <a:rPr lang="pt-BR" sz="2800" i="1" dirty="0">
                <a:solidFill>
                  <a:srgbClr val="FFFF00"/>
                </a:solidFill>
                <a:latin typeface="Arial Black" pitchFamily="34" charset="0"/>
              </a:rPr>
              <a:t>A</a:t>
            </a:r>
            <a:r>
              <a:rPr lang="pt-BR" sz="2800" dirty="0">
                <a:solidFill>
                  <a:srgbClr val="FFFF00"/>
                </a:solidFill>
                <a:latin typeface="Arial Black" pitchFamily="34" charset="0"/>
              </a:rPr>
              <a:t>llan Kardec</a:t>
            </a:r>
          </a:p>
        </p:txBody>
      </p:sp>
      <p:sp>
        <p:nvSpPr>
          <p:cNvPr id="5" name="Retângulo 4"/>
          <p:cNvSpPr/>
          <p:nvPr/>
        </p:nvSpPr>
        <p:spPr>
          <a:xfrm>
            <a:off x="9639740" y="3068791"/>
            <a:ext cx="266611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9600" b="1" cap="none" spc="50" dirty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 Black" pitchFamily="34" charset="0"/>
              </a:rPr>
              <a:t>Fim</a:t>
            </a:r>
          </a:p>
        </p:txBody>
      </p:sp>
      <p:pic>
        <p:nvPicPr>
          <p:cNvPr id="6" name="Picture 4" descr="http://www.ceos.org.br/ceos/wp-content/themes/church_20/images/log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12192000" cy="750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0" y="766442"/>
            <a:ext cx="828323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>
                <a:solidFill>
                  <a:srgbClr val="FFFF00"/>
                </a:solidFill>
                <a:latin typeface="Arial Black" pitchFamily="34" charset="0"/>
              </a:rPr>
              <a:t>Reedição: </a:t>
            </a:r>
            <a:r>
              <a:rPr lang="pt-BR" sz="2800" dirty="0">
                <a:solidFill>
                  <a:schemeClr val="bg1"/>
                </a:solidFill>
                <a:latin typeface="Arial Black" pitchFamily="34" charset="0"/>
                <a:hlinkClick r:id="rId5"/>
              </a:rPr>
              <a:t>araujofrancamente@gmail.com</a:t>
            </a:r>
            <a:endParaRPr lang="pt-BR" sz="2800" dirty="0">
              <a:solidFill>
                <a:schemeClr val="bg1"/>
              </a:solidFill>
              <a:latin typeface="Arial Black" pitchFamily="34" charset="0"/>
            </a:endParaRPr>
          </a:p>
          <a:p>
            <a:r>
              <a:rPr lang="pt-BR" sz="2800" dirty="0">
                <a:solidFill>
                  <a:srgbClr val="FFFF00"/>
                </a:solidFill>
                <a:latin typeface="Arial Black" pitchFamily="34" charset="0"/>
              </a:rPr>
              <a:t>Fevereiro 2020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8428893" y="886735"/>
            <a:ext cx="3526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  <a:latin typeface="Arial Black" pitchFamily="34" charset="0"/>
              </a:rPr>
              <a:t>Correção: Neusa </a:t>
            </a:r>
            <a:r>
              <a:rPr lang="pt-BR" dirty="0" err="1">
                <a:solidFill>
                  <a:schemeClr val="bg1"/>
                </a:solidFill>
                <a:latin typeface="Arial Black" pitchFamily="34" charset="0"/>
              </a:rPr>
              <a:t>Pegoraro</a:t>
            </a:r>
            <a:endParaRPr lang="pt-BR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60045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36343">
        <p14:vortex dir="r"/>
      </p:transition>
    </mc:Choice>
    <mc:Fallback xmlns="">
      <p:transition spd="slow" advTm="3634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 descr="Resultado de imagem para foto de andré luiz espiritism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2664" y="2560691"/>
            <a:ext cx="3574527" cy="1823739"/>
          </a:xfrm>
          <a:prstGeom prst="rect">
            <a:avLst/>
          </a:prstGeom>
          <a:noFill/>
          <a:ln w="57150">
            <a:solidFill>
              <a:schemeClr val="accent1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7197969" y="2534793"/>
            <a:ext cx="4605817" cy="156966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latin typeface="Arial Black" pitchFamily="34" charset="0"/>
              </a:rPr>
              <a:t>Obra: </a:t>
            </a:r>
            <a:r>
              <a:rPr lang="pt-BR" sz="2400" i="1" dirty="0">
                <a:latin typeface="Arial Black" pitchFamily="34" charset="0"/>
              </a:rPr>
              <a:t>Missionários da Luz</a:t>
            </a:r>
          </a:p>
          <a:p>
            <a:pPr algn="ctr"/>
            <a:r>
              <a:rPr lang="pt-BR" sz="2400" dirty="0">
                <a:latin typeface="Arial Black" pitchFamily="34" charset="0"/>
              </a:rPr>
              <a:t>13º Capítulo.</a:t>
            </a:r>
            <a:endParaRPr lang="pt-BR" sz="2400" i="1" dirty="0">
              <a:latin typeface="Arial Black" pitchFamily="34" charset="0"/>
            </a:endParaRPr>
          </a:p>
          <a:p>
            <a:pPr algn="ctr"/>
            <a:r>
              <a:rPr lang="pt-BR" sz="2400" dirty="0">
                <a:latin typeface="Arial Black" pitchFamily="34" charset="0"/>
              </a:rPr>
              <a:t>Espírito: André Luiz</a:t>
            </a:r>
          </a:p>
          <a:p>
            <a:pPr algn="ctr"/>
            <a:r>
              <a:rPr lang="pt-BR" sz="2400" dirty="0">
                <a:latin typeface="Arial Black" pitchFamily="34" charset="0"/>
              </a:rPr>
              <a:t>Psicografia: Chico Xavier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8245642" y="6488668"/>
            <a:ext cx="32042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Comic Sans MS" panose="030F0702030302020204" pitchFamily="66" charset="0"/>
              </a:rPr>
              <a:t>Desenhos de </a:t>
            </a:r>
            <a:r>
              <a:rPr lang="pt-BR" dirty="0" err="1">
                <a:latin typeface="Comic Sans MS" panose="030F0702030302020204" pitchFamily="66" charset="0"/>
              </a:rPr>
              <a:t>Rodval</a:t>
            </a:r>
            <a:r>
              <a:rPr lang="pt-BR" dirty="0">
                <a:latin typeface="Comic Sans MS" panose="030F0702030302020204" pitchFamily="66" charset="0"/>
              </a:rPr>
              <a:t> Matias </a:t>
            </a:r>
          </a:p>
        </p:txBody>
      </p:sp>
      <p:pic>
        <p:nvPicPr>
          <p:cNvPr id="8" name="Imagem 7" descr="Resultado de imagem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140" y="2049087"/>
            <a:ext cx="2294510" cy="2524402"/>
          </a:xfrm>
          <a:prstGeom prst="rect">
            <a:avLst/>
          </a:prstGeom>
          <a:noFill/>
          <a:ln w="38100">
            <a:solidFill>
              <a:srgbClr val="00206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6" name="CaixaDeTexto 5"/>
          <p:cNvSpPr txBox="1"/>
          <p:nvPr/>
        </p:nvSpPr>
        <p:spPr>
          <a:xfrm>
            <a:off x="31636" y="1007039"/>
            <a:ext cx="12160363" cy="86177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3200" b="1" cap="all" dirty="0">
                <a:solidFill>
                  <a:srgbClr val="C00000"/>
                </a:solidFill>
                <a:latin typeface="Arial Black" pitchFamily="34" charset="0"/>
              </a:rPr>
              <a:t>A Reencarnação de Segismundo.</a:t>
            </a:r>
          </a:p>
          <a:p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250631" y="4670847"/>
            <a:ext cx="11941368" cy="175432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pPr algn="ctr"/>
            <a:r>
              <a:rPr lang="pt-BR" sz="36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UM VERDADEIRO ESTUDO DE EMBRIOLOGIA SOB UM NOVO PRISMA!</a:t>
            </a:r>
          </a:p>
          <a:p>
            <a:pPr algn="ctr"/>
            <a:r>
              <a:rPr lang="pt-BR" sz="3600" i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APRENDIZADO FASCINANTE E MARAVILHOSO.</a:t>
            </a:r>
          </a:p>
        </p:txBody>
      </p:sp>
      <p:pic>
        <p:nvPicPr>
          <p:cNvPr id="9" name="Picture 4" descr="http://www.ceos.org.br/ceos/wp-content/themes/church_20/images/log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12192000" cy="1002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52789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16703">
        <p14:vortex dir="r"/>
      </p:transition>
    </mc:Choice>
    <mc:Fallback xmlns="">
      <p:transition spd="slow" advTm="1670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slide_2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07039"/>
            <a:ext cx="12192001" cy="5994156"/>
          </a:xfrm>
          <a:prstGeom prst="rect">
            <a:avLst/>
          </a:prstGeom>
        </p:spPr>
      </p:pic>
      <p:pic>
        <p:nvPicPr>
          <p:cNvPr id="3" name="Picture 4" descr="http://www.ceos.org.br/ceos/wp-content/themes/church_20/images/log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12192000" cy="1002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07413071"/>
      </p:ext>
    </p:extLst>
  </p:cSld>
  <p:clrMapOvr>
    <a:masterClrMapping/>
  </p:clrMapOvr>
  <p:transition spd="slow" advTm="41152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ndré Luiz e seu instrutor Alexandre chegam à casa de Adelino-Raquel.Herculano, que trouxe Segismundo, para a aproximação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0251"/>
            <a:ext cx="12192000" cy="6007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208547" y="5435658"/>
            <a:ext cx="11774905" cy="1384995"/>
          </a:xfrm>
          <a:prstGeom prst="rect">
            <a:avLst/>
          </a:prstGeom>
          <a:solidFill>
            <a:schemeClr val="accent4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  <a:latin typeface="Arial Black" pitchFamily="34" charset="0"/>
              </a:rPr>
              <a:t>André Luiz e seu instrutor Alexandre chegam à casa de Adelino e Raquel. Herculano, que trouxe Segismundo, para a aproximação do casal, esperava-os na entrada da casa.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2016690" y="1390389"/>
            <a:ext cx="1202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Alexandre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5851742" y="4736926"/>
            <a:ext cx="1202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André Luiz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10661736" y="3131615"/>
            <a:ext cx="1202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Herculano</a:t>
            </a:r>
          </a:p>
        </p:txBody>
      </p:sp>
      <p:pic>
        <p:nvPicPr>
          <p:cNvPr id="7" name="Picture 4" descr="http://www.ceos.org.br/ceos/wp-content/themes/church_20/images/log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12192000" cy="839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89993270"/>
      </p:ext>
    </p:extLst>
  </p:cSld>
  <p:clrMapOvr>
    <a:masterClrMapping/>
  </p:clrMapOvr>
  <p:transition spd="slow" advTm="21223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Alexandre, André Luiz e Herculano se aproximam de Segismundo, o qualse encontrava visivelmente abatido. O casal Adelino-Ra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55522"/>
            <a:ext cx="12192000" cy="6102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144379" y="5009417"/>
            <a:ext cx="11919284" cy="1815882"/>
          </a:xfrm>
          <a:prstGeom prst="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chemeClr val="bg1"/>
                </a:solidFill>
                <a:latin typeface="Arial Black" pitchFamily="34" charset="0"/>
              </a:rPr>
              <a:t>Alexandre, André Luiz e Herculano se aproximam de Segismundo, o qual se encontrava visivelmente abatido. </a:t>
            </a:r>
          </a:p>
          <a:p>
            <a:r>
              <a:rPr lang="pt-BR" sz="2800" b="1" dirty="0">
                <a:solidFill>
                  <a:schemeClr val="bg1"/>
                </a:solidFill>
                <a:latin typeface="Arial Black" pitchFamily="34" charset="0"/>
              </a:rPr>
              <a:t>O casal Adelino e Raquel tomava a refeição da tarde com seu filho primogênito.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144379" y="883250"/>
            <a:ext cx="47351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solidFill>
                  <a:schemeClr val="bg1"/>
                </a:solidFill>
                <a:latin typeface="Arial Black" pitchFamily="34" charset="0"/>
              </a:rPr>
              <a:t>PLANO ESPIRITUAL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7901835" y="840837"/>
            <a:ext cx="2505206" cy="369332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  <a:latin typeface="Comic Sans MS" panose="030F0702030302020204" pitchFamily="66" charset="0"/>
              </a:rPr>
              <a:t>PLANO TERRENO</a:t>
            </a:r>
          </a:p>
        </p:txBody>
      </p:sp>
      <p:pic>
        <p:nvPicPr>
          <p:cNvPr id="7" name="Picture 4" descr="http://www.ceos.org.br/ceos/wp-content/themes/church_20/images/log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12192000" cy="750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38633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5368">
        <p:split orient="vert"/>
      </p:transition>
    </mc:Choice>
    <mc:Fallback xmlns="">
      <p:transition spd="slow" advTm="25368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O casalnão está bem.Alexandre, André Luiz e Herculano se aproximam da mesa e percebemque Adelino está aflito e de pouca co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55522"/>
            <a:ext cx="12192000" cy="6102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0" y="5038269"/>
            <a:ext cx="12192000" cy="1815882"/>
          </a:xfrm>
          <a:prstGeom prst="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  <a:latin typeface="Arial Black" pitchFamily="34" charset="0"/>
              </a:rPr>
              <a:t>Alexandre, André Luiz e Herculano se aproximam da mesa e percebem que Adelino está aflito e de pouca conversa com a esposa. O pensamento envenenado dele destruía a substância da hereditariedade.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0" y="882933"/>
            <a:ext cx="2210110" cy="138499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i="1" dirty="0">
                <a:solidFill>
                  <a:srgbClr val="C00000"/>
                </a:solidFill>
                <a:latin typeface="Arial Black" pitchFamily="34" charset="0"/>
              </a:rPr>
              <a:t>O casal não está bem.</a:t>
            </a:r>
          </a:p>
        </p:txBody>
      </p:sp>
      <p:pic>
        <p:nvPicPr>
          <p:cNvPr id="5" name="Picture 4" descr="http://www.ceos.org.br/ceos/wp-content/themes/church_20/images/log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12192000" cy="750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71210106"/>
      </p:ext>
    </p:extLst>
  </p:cSld>
  <p:clrMapOvr>
    <a:masterClrMapping/>
  </p:clrMapOvr>
  <p:transition spd="slow" advTm="26708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-93785" y="5357129"/>
            <a:ext cx="12191999" cy="1569660"/>
          </a:xfrm>
          <a:prstGeom prst="rect">
            <a:avLst/>
          </a:prstGeom>
          <a:solidFill>
            <a:srgbClr val="CCECFF"/>
          </a:solidFill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800" b="1" dirty="0">
                <a:solidFill>
                  <a:srgbClr val="7030A0"/>
                </a:solidFill>
                <a:latin typeface="Arial Black" pitchFamily="34" charset="0"/>
              </a:rPr>
              <a:t>Continuando: “</a:t>
            </a:r>
            <a:r>
              <a:rPr lang="pt-BR" sz="2800" b="1" i="1" dirty="0">
                <a:solidFill>
                  <a:srgbClr val="7030A0"/>
                </a:solidFill>
                <a:latin typeface="Arial Black" pitchFamily="34" charset="0"/>
              </a:rPr>
              <a:t>Em semelhante estado psíquico, não poderá ser útil, de modo algum, aos nossos propósitos.”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pt-BR" sz="800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0" y="791654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rgbClr val="C00000"/>
                </a:solidFill>
                <a:latin typeface="Arial Black" pitchFamily="34" charset="0"/>
              </a:rPr>
              <a:t>Na vida familiar...</a:t>
            </a:r>
          </a:p>
        </p:txBody>
      </p:sp>
      <p:pic>
        <p:nvPicPr>
          <p:cNvPr id="4" name="Picture 4" descr="http://www.ceos.org.br/ceos/wp-content/themes/church_20/images/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12192000" cy="750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ângulo 4"/>
          <p:cNvSpPr/>
          <p:nvPr/>
        </p:nvSpPr>
        <p:spPr>
          <a:xfrm>
            <a:off x="1" y="1212541"/>
            <a:ext cx="12191999" cy="138499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800" b="1" dirty="0">
                <a:solidFill>
                  <a:srgbClr val="002060"/>
                </a:solidFill>
                <a:latin typeface="Arial Black" pitchFamily="34" charset="0"/>
              </a:rPr>
              <a:t>Adelino estava calado, silencioso, olhar frio, respondendo somente por monossílabos: SIM, NÃO, TALVEZ, NENHUM....;</a:t>
            </a:r>
          </a:p>
        </p:txBody>
      </p:sp>
      <p:sp>
        <p:nvSpPr>
          <p:cNvPr id="6" name="Retângulo 5"/>
          <p:cNvSpPr/>
          <p:nvPr/>
        </p:nvSpPr>
        <p:spPr>
          <a:xfrm>
            <a:off x="1" y="2632178"/>
            <a:ext cx="12191998" cy="267765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800" b="1" dirty="0">
                <a:solidFill>
                  <a:srgbClr val="7030A0"/>
                </a:solidFill>
                <a:latin typeface="Arial Black" pitchFamily="34" charset="0"/>
              </a:rPr>
              <a:t>Alexandre disse, preocupado: “</a:t>
            </a:r>
            <a:r>
              <a:rPr lang="pt-BR" sz="2800" b="1" i="1" dirty="0">
                <a:solidFill>
                  <a:srgbClr val="7030A0"/>
                </a:solidFill>
                <a:latin typeface="Arial Black" pitchFamily="34" charset="0"/>
              </a:rPr>
              <a:t>A condição espiritual de Adelino é das piores, porque o sublime amor do altar doméstico anda muito longe, </a:t>
            </a:r>
            <a:r>
              <a:rPr lang="pt-BR" sz="2800" b="1" i="1" dirty="0">
                <a:solidFill>
                  <a:srgbClr val="FF0000"/>
                </a:solidFill>
                <a:latin typeface="Arial Black" pitchFamily="34" charset="0"/>
              </a:rPr>
              <a:t>quando os cônjuges perdem o gosto de conversar entre si.”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69406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5640">
        <p:fade/>
      </p:transition>
    </mc:Choice>
    <mc:Fallback xmlns="">
      <p:transition spd="med" advTm="4564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8|4.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5.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|28.5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2.9|7.6|6.8|7.6|18.5|21.9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37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4|21.9|29.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28.1|14.7|29.7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7|22.7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2|9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12.9|19.6"/>
</p:tagLst>
</file>

<file path=ppt/theme/theme1.xml><?xml version="1.0" encoding="utf-8"?>
<a:theme xmlns:a="http://schemas.openxmlformats.org/drawingml/2006/main" name="Office Them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1345</TotalTime>
  <Words>1645</Words>
  <Application>Microsoft Office PowerPoint</Application>
  <PresentationFormat>Widescreen</PresentationFormat>
  <Paragraphs>95</Paragraphs>
  <Slides>33</Slides>
  <Notes>0</Notes>
  <HiddenSlides>0</HiddenSlides>
  <MMClips>1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33</vt:i4>
      </vt:variant>
    </vt:vector>
  </HeadingPairs>
  <TitlesOfParts>
    <vt:vector size="40" baseType="lpstr">
      <vt:lpstr>Arial</vt:lpstr>
      <vt:lpstr>Arial Black</vt:lpstr>
      <vt:lpstr>Calibri</vt:lpstr>
      <vt:lpstr>Calibri Light</vt:lpstr>
      <vt:lpstr>Comic Sans MS</vt:lpstr>
      <vt:lpstr>Wingdings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Cliente</dc:creator>
  <cp:lastModifiedBy>Nelson Mendes</cp:lastModifiedBy>
  <cp:revision>121</cp:revision>
  <dcterms:created xsi:type="dcterms:W3CDTF">2016-10-10T00:03:54Z</dcterms:created>
  <dcterms:modified xsi:type="dcterms:W3CDTF">2020-02-28T18:18:33Z</dcterms:modified>
</cp:coreProperties>
</file>